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af866f99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af866f99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af866f99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af866f99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af866f99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af866f99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afffce2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afffce2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stephan.jacquet@inrae.fr" TargetMode="External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media4.m4a"/><Relationship Id="rId7" Type="http://schemas.openxmlformats.org/officeDocument/2006/relationships/image" Target="../media/image13.e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youtu.be/ASdvzyUiJKI" TargetMode="Externa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4901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 dirty="0">
                <a:solidFill>
                  <a:srgbClr val="000000"/>
                </a:solidFill>
              </a:rPr>
              <a:t>Diving monitoring and divers are precious to </a:t>
            </a:r>
            <a:r>
              <a:rPr lang="fr" sz="2000" b="1" dirty="0" smtClean="0">
                <a:solidFill>
                  <a:srgbClr val="000000"/>
                </a:solidFill>
              </a:rPr>
              <a:t/>
            </a:r>
            <a:br>
              <a:rPr lang="fr" sz="2000" b="1" dirty="0" smtClean="0">
                <a:solidFill>
                  <a:srgbClr val="000000"/>
                </a:solidFill>
              </a:rPr>
            </a:br>
            <a:r>
              <a:rPr lang="fr" sz="2000" b="1" dirty="0" smtClean="0">
                <a:solidFill>
                  <a:srgbClr val="000000"/>
                </a:solidFill>
              </a:rPr>
              <a:t>follow the </a:t>
            </a:r>
            <a:r>
              <a:rPr lang="fr" sz="2000" b="1" dirty="0">
                <a:solidFill>
                  <a:srgbClr val="000000"/>
                </a:solidFill>
              </a:rPr>
              <a:t>invasive shrimp </a:t>
            </a:r>
            <a:r>
              <a:rPr lang="fr" sz="2000" b="1" dirty="0" smtClean="0">
                <a:solidFill>
                  <a:srgbClr val="000000"/>
                </a:solidFill>
              </a:rPr>
              <a:t/>
            </a:r>
            <a:br>
              <a:rPr lang="fr" sz="2000" b="1" dirty="0" smtClean="0">
                <a:solidFill>
                  <a:srgbClr val="000000"/>
                </a:solidFill>
              </a:rPr>
            </a:br>
            <a:r>
              <a:rPr lang="fr" sz="2000" b="1" i="1" dirty="0" smtClean="0">
                <a:solidFill>
                  <a:srgbClr val="000000"/>
                </a:solidFill>
              </a:rPr>
              <a:t>Hemimysis </a:t>
            </a:r>
            <a:r>
              <a:rPr lang="fr" sz="2000" b="1" i="1" dirty="0">
                <a:solidFill>
                  <a:srgbClr val="000000"/>
                </a:solidFill>
              </a:rPr>
              <a:t>anomala</a:t>
            </a:r>
            <a:r>
              <a:rPr lang="fr" sz="2000" b="1" dirty="0">
                <a:solidFill>
                  <a:srgbClr val="000000"/>
                </a:solidFill>
              </a:rPr>
              <a:t> </a:t>
            </a:r>
            <a:r>
              <a:rPr lang="fr" sz="2000" b="1" dirty="0" smtClean="0">
                <a:solidFill>
                  <a:srgbClr val="000000"/>
                </a:solidFill>
              </a:rPr>
              <a:t/>
            </a:r>
            <a:br>
              <a:rPr lang="fr" sz="2000" b="1" dirty="0" smtClean="0">
                <a:solidFill>
                  <a:srgbClr val="000000"/>
                </a:solidFill>
              </a:rPr>
            </a:br>
            <a:r>
              <a:rPr lang="fr" sz="2000" b="1" dirty="0" smtClean="0">
                <a:solidFill>
                  <a:srgbClr val="000000"/>
                </a:solidFill>
              </a:rPr>
              <a:t>in </a:t>
            </a:r>
            <a:r>
              <a:rPr lang="fr" sz="2000" b="1" dirty="0">
                <a:solidFill>
                  <a:srgbClr val="000000"/>
                </a:solidFill>
              </a:rPr>
              <a:t>lakes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79052"/>
            <a:ext cx="2752580" cy="206442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2575" y="1679052"/>
            <a:ext cx="4112657" cy="20644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Google Shape;57;p13"/>
          <p:cNvSpPr txBox="1"/>
          <p:nvPr/>
        </p:nvSpPr>
        <p:spPr>
          <a:xfrm>
            <a:off x="-21788" y="3932427"/>
            <a:ext cx="9144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JACQUET </a:t>
            </a:r>
            <a:r>
              <a:rPr lang="fr" dirty="0" smtClean="0"/>
              <a:t>Stéphan</a:t>
            </a:r>
            <a:r>
              <a:rPr lang="fr" dirty="0"/>
              <a:t>, GRIMOND Jonathan, FROSSARD </a:t>
            </a:r>
            <a:r>
              <a:rPr lang="fr" dirty="0" smtClean="0"/>
              <a:t>Victor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hlinkClick r:id="rId7"/>
              </a:rPr>
              <a:t>s</a:t>
            </a:r>
            <a:r>
              <a:rPr lang="fr" dirty="0" smtClean="0">
                <a:hlinkClick r:id="rId7"/>
              </a:rPr>
              <a:t>tephan.jacquet@inrae.fr</a:t>
            </a:r>
            <a:r>
              <a:rPr lang="fr" dirty="0" smtClean="0"/>
              <a:t> </a:t>
            </a:r>
            <a:endParaRPr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5225" y="1679052"/>
            <a:ext cx="2278776" cy="20644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7301439" y="4518572"/>
            <a:ext cx="1194313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smtClean="0">
                <a:solidFill>
                  <a:srgbClr val="C00000"/>
                </a:solidFill>
              </a:rPr>
              <a:t>ECSD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C00000"/>
                </a:solidFill>
              </a:rPr>
              <a:t>April 2021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59757" y="4214191"/>
            <a:ext cx="1462455" cy="91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15" y="148336"/>
            <a:ext cx="1364975" cy="134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26" y="358117"/>
            <a:ext cx="1910374" cy="9805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01439" y="1263793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Thonon-les-Bains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8"/>
    </mc:Choice>
    <mc:Fallback xmlns="">
      <p:transition spd="slow" advTm="4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221700" y="88675"/>
            <a:ext cx="507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Context</a:t>
            </a:r>
            <a:endParaRPr b="1"/>
          </a:p>
        </p:txBody>
      </p:sp>
      <p:sp>
        <p:nvSpPr>
          <p:cNvPr id="68" name="Google Shape;68;p14"/>
          <p:cNvSpPr/>
          <p:nvPr/>
        </p:nvSpPr>
        <p:spPr>
          <a:xfrm>
            <a:off x="0" y="-11075"/>
            <a:ext cx="2361000" cy="576300"/>
          </a:xfrm>
          <a:prstGeom prst="rect">
            <a:avLst/>
          </a:prstGeom>
          <a:solidFill>
            <a:srgbClr val="DD7E6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accent6"/>
                </a:solidFill>
              </a:rPr>
              <a:t>Scientific Context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36100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smtClean="0">
                <a:solidFill>
                  <a:srgbClr val="999999"/>
                </a:solidFill>
              </a:rPr>
              <a:t>Observation &amp; Sampling</a:t>
            </a:r>
            <a:endParaRPr dirty="0">
              <a:solidFill>
                <a:srgbClr val="999999"/>
              </a:solidFill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472200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</a:rPr>
              <a:t>Results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7083000" y="-11075"/>
            <a:ext cx="20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smtClean="0">
                <a:solidFill>
                  <a:srgbClr val="999999"/>
                </a:solidFill>
              </a:rPr>
              <a:t>Take home message</a:t>
            </a:r>
            <a:endParaRPr dirty="0">
              <a:solidFill>
                <a:srgbClr val="999999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t="23810"/>
          <a:stretch/>
        </p:blipFill>
        <p:spPr>
          <a:xfrm>
            <a:off x="6526774" y="883632"/>
            <a:ext cx="2444948" cy="342374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" name="Google Shape;74;p14"/>
          <p:cNvSpPr txBox="1"/>
          <p:nvPr/>
        </p:nvSpPr>
        <p:spPr>
          <a:xfrm>
            <a:off x="-49600" y="565225"/>
            <a:ext cx="64504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200" b="1" dirty="0"/>
              <a:t>The blood-red shrimp (</a:t>
            </a:r>
            <a:r>
              <a:rPr lang="en-GB" sz="1200" b="1" i="1" dirty="0" err="1"/>
              <a:t>Hemimysis</a:t>
            </a:r>
            <a:r>
              <a:rPr lang="en-GB" sz="1200" b="1" i="1" dirty="0"/>
              <a:t> </a:t>
            </a:r>
            <a:r>
              <a:rPr lang="en-GB" sz="1200" b="1" i="1" dirty="0" err="1"/>
              <a:t>anomala</a:t>
            </a:r>
            <a:r>
              <a:rPr lang="en-GB" sz="1200" b="1" dirty="0"/>
              <a:t>) is a small </a:t>
            </a:r>
            <a:r>
              <a:rPr lang="en-GB" sz="1200" b="1" dirty="0" err="1"/>
              <a:t>Mysidae</a:t>
            </a:r>
            <a:r>
              <a:rPr lang="en-GB" sz="1200" b="1" dirty="0"/>
              <a:t> (</a:t>
            </a:r>
            <a:r>
              <a:rPr lang="en-GB" sz="1200" b="1" dirty="0" smtClean="0"/>
              <a:t>15 mm </a:t>
            </a:r>
            <a:r>
              <a:rPr lang="en-GB" sz="1200" b="1" dirty="0"/>
              <a:t>maximum in size) native from the Ponto-Caspian </a:t>
            </a:r>
            <a:r>
              <a:rPr lang="en-GB" sz="1200" b="1" dirty="0" smtClean="0"/>
              <a:t>region</a:t>
            </a:r>
          </a:p>
          <a:p>
            <a:pPr lvl="0"/>
            <a:endParaRPr sz="1200" b="1" dirty="0"/>
          </a:p>
          <a:p>
            <a:pPr lvl="0"/>
            <a:r>
              <a:rPr lang="en-GB" sz="1200" b="1" dirty="0" smtClean="0"/>
              <a:t>It recently settled </a:t>
            </a:r>
            <a:r>
              <a:rPr lang="en-GB" sz="1200" b="1" dirty="0"/>
              <a:t>in large </a:t>
            </a:r>
            <a:r>
              <a:rPr lang="en-GB" sz="1200" b="1" dirty="0" err="1"/>
              <a:t>peri</a:t>
            </a:r>
            <a:r>
              <a:rPr lang="en-GB" sz="1200" b="1" dirty="0"/>
              <a:t>-alpine lakes while it is paradoxically considered "endangered" in its original </a:t>
            </a:r>
            <a:r>
              <a:rPr lang="en-GB" sz="1200" b="1" dirty="0" smtClean="0"/>
              <a:t>area</a:t>
            </a:r>
          </a:p>
          <a:p>
            <a:pPr lvl="0"/>
            <a:endParaRPr lang="en-GB" sz="1200" b="1" dirty="0" smtClean="0"/>
          </a:p>
          <a:p>
            <a:pPr lvl="0"/>
            <a:r>
              <a:rPr lang="fr" sz="1200" b="1" dirty="0" smtClean="0"/>
              <a:t>Many </a:t>
            </a:r>
            <a:r>
              <a:rPr lang="fr" sz="1200" b="1" dirty="0"/>
              <a:t>studies </a:t>
            </a:r>
            <a:r>
              <a:rPr lang="fr" sz="1200" b="1" dirty="0" smtClean="0"/>
              <a:t>have already reported </a:t>
            </a:r>
            <a:r>
              <a:rPr lang="fr" sz="1200" b="1" dirty="0"/>
              <a:t>this invasion, </a:t>
            </a:r>
            <a:r>
              <a:rPr lang="fr" sz="1200" b="1" dirty="0" smtClean="0"/>
              <a:t>but only a few using diving and</a:t>
            </a:r>
          </a:p>
          <a:p>
            <a:pPr lvl="0"/>
            <a:r>
              <a:rPr lang="fr-FR" sz="1200" b="1" dirty="0"/>
              <a:t>m</a:t>
            </a:r>
            <a:r>
              <a:rPr lang="fr" sz="1200" b="1" dirty="0" smtClean="0"/>
              <a:t>any aspects of the ecology of the species remain largely unknown</a:t>
            </a:r>
            <a:endParaRPr sz="1200" b="1" dirty="0"/>
          </a:p>
        </p:txBody>
      </p:sp>
      <p:sp>
        <p:nvSpPr>
          <p:cNvPr id="76" name="Google Shape;76;p14"/>
          <p:cNvSpPr txBox="1"/>
          <p:nvPr/>
        </p:nvSpPr>
        <p:spPr>
          <a:xfrm>
            <a:off x="0" y="4646075"/>
            <a:ext cx="914399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 dirty="0" smtClean="0"/>
              <a:t>Objectives of the MYSILAC project: </a:t>
            </a:r>
            <a:r>
              <a:rPr lang="fr" sz="1300" dirty="0" smtClean="0"/>
              <a:t>Highlight in different diving sites of Lake Geneva </a:t>
            </a:r>
            <a:r>
              <a:rPr lang="fr" sz="1300" dirty="0" smtClean="0">
                <a:solidFill>
                  <a:schemeClr val="dk1"/>
                </a:solidFill>
              </a:rPr>
              <a:t>the </a:t>
            </a:r>
            <a:r>
              <a:rPr lang="fr" sz="1300" dirty="0">
                <a:solidFill>
                  <a:schemeClr val="dk1"/>
                </a:solidFill>
              </a:rPr>
              <a:t>volume of water occupied by swarms, preferential habitats </a:t>
            </a:r>
            <a:r>
              <a:rPr lang="fr" sz="1300" dirty="0" smtClean="0">
                <a:solidFill>
                  <a:schemeClr val="dk1"/>
                </a:solidFill>
              </a:rPr>
              <a:t>and the </a:t>
            </a:r>
            <a:r>
              <a:rPr lang="fr" sz="1300" dirty="0">
                <a:solidFill>
                  <a:schemeClr val="dk1"/>
                </a:solidFill>
              </a:rPr>
              <a:t>adult/juvenile proportion obtained using </a:t>
            </a:r>
            <a:r>
              <a:rPr lang="fr" sz="1300" dirty="0" smtClean="0">
                <a:solidFill>
                  <a:schemeClr val="dk1"/>
                </a:solidFill>
              </a:rPr>
              <a:t>scientific and recreational </a:t>
            </a:r>
            <a:r>
              <a:rPr lang="fr-FR" sz="1300" dirty="0" smtClean="0">
                <a:solidFill>
                  <a:schemeClr val="dk1"/>
                </a:solidFill>
              </a:rPr>
              <a:t>divers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6654274" y="4327668"/>
            <a:ext cx="193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Macrophotography </a:t>
            </a:r>
            <a:r>
              <a:rPr lang="fr" sz="1000" dirty="0" smtClean="0"/>
              <a:t>(M Vassart)</a:t>
            </a:r>
            <a:endParaRPr sz="1000" dirty="0"/>
          </a:p>
        </p:txBody>
      </p:sp>
      <p:sp>
        <p:nvSpPr>
          <p:cNvPr id="78" name="Google Shape;78;p14"/>
          <p:cNvSpPr txBox="1"/>
          <p:nvPr/>
        </p:nvSpPr>
        <p:spPr>
          <a:xfrm>
            <a:off x="370258" y="3190425"/>
            <a:ext cx="189990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Swarm of </a:t>
            </a:r>
            <a:r>
              <a:rPr lang="fr" sz="1000" i="1" dirty="0" smtClean="0"/>
              <a:t>H. anomala </a:t>
            </a:r>
            <a:r>
              <a:rPr lang="fr" sz="1000" dirty="0"/>
              <a:t>found </a:t>
            </a:r>
            <a:endParaRPr lang="fr" sz="1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/>
              <a:t>in Lake Geneva (S Jacquet)</a:t>
            </a:r>
            <a:endParaRPr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29720" t="4850" r="9684" b="12920"/>
          <a:stretch/>
        </p:blipFill>
        <p:spPr>
          <a:xfrm>
            <a:off x="2249596" y="2199693"/>
            <a:ext cx="3347795" cy="24463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40"/>
    </mc:Choice>
    <mc:Fallback xmlns="">
      <p:transition spd="slow" advTm="6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221700" y="88675"/>
            <a:ext cx="507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Context</a:t>
            </a:r>
            <a:endParaRPr b="1"/>
          </a:p>
        </p:txBody>
      </p:sp>
      <p:sp>
        <p:nvSpPr>
          <p:cNvPr id="84" name="Google Shape;84;p15"/>
          <p:cNvSpPr/>
          <p:nvPr/>
        </p:nvSpPr>
        <p:spPr>
          <a:xfrm>
            <a:off x="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9999"/>
                </a:solidFill>
              </a:rPr>
              <a:t>Scientific Context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472200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999999"/>
                </a:solidFill>
              </a:rPr>
              <a:t>Results</a:t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7083000" y="-11075"/>
            <a:ext cx="20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smtClean="0">
                <a:solidFill>
                  <a:srgbClr val="999999"/>
                </a:solidFill>
              </a:rPr>
              <a:t>Take home message</a:t>
            </a:r>
            <a:endParaRPr dirty="0"/>
          </a:p>
        </p:txBody>
      </p:sp>
      <p:sp>
        <p:nvSpPr>
          <p:cNvPr id="87" name="Google Shape;87;p15"/>
          <p:cNvSpPr/>
          <p:nvPr/>
        </p:nvSpPr>
        <p:spPr>
          <a:xfrm>
            <a:off x="2361000" y="-11075"/>
            <a:ext cx="2361000" cy="576300"/>
          </a:xfrm>
          <a:prstGeom prst="rect">
            <a:avLst/>
          </a:prstGeom>
          <a:solidFill>
            <a:srgbClr val="DD7E6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chemeClr val="accent6"/>
                </a:solidFill>
              </a:rPr>
              <a:t>Observation &amp; Sampling</a:t>
            </a:r>
            <a:endParaRPr b="1" dirty="0">
              <a:solidFill>
                <a:schemeClr val="accent6"/>
              </a:solidFill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078" y="831250"/>
            <a:ext cx="3624425" cy="187932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0234" y="2796210"/>
            <a:ext cx="3825593" cy="209321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p15"/>
          <p:cNvSpPr txBox="1"/>
          <p:nvPr/>
        </p:nvSpPr>
        <p:spPr>
          <a:xfrm>
            <a:off x="1081239" y="3253620"/>
            <a:ext cx="32721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 smtClean="0"/>
              <a:t>H</a:t>
            </a:r>
            <a:r>
              <a:rPr lang="fr" sz="1200" b="1" dirty="0" smtClean="0"/>
              <a:t>abitat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 smtClean="0"/>
              <a:t>D</a:t>
            </a:r>
            <a:r>
              <a:rPr lang="fr" sz="1200" b="1" dirty="0" smtClean="0"/>
              <a:t>epth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 smtClean="0"/>
              <a:t>T</a:t>
            </a:r>
            <a:r>
              <a:rPr lang="fr" sz="1200" b="1" dirty="0" smtClean="0"/>
              <a:t>emperature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 smtClean="0"/>
              <a:t>E</a:t>
            </a:r>
            <a:r>
              <a:rPr lang="fr" sz="1200" b="1" dirty="0" smtClean="0"/>
              <a:t>stimation of number of individuals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 smtClean="0"/>
              <a:t>E</a:t>
            </a:r>
            <a:r>
              <a:rPr lang="fr" sz="1200" b="1" dirty="0" smtClean="0"/>
              <a:t>stimation of occupied volume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 smtClean="0"/>
              <a:t>% adult vs juveniles</a:t>
            </a:r>
          </a:p>
        </p:txBody>
      </p:sp>
      <p:sp>
        <p:nvSpPr>
          <p:cNvPr id="93" name="Google Shape;93;p15"/>
          <p:cNvSpPr txBox="1"/>
          <p:nvPr/>
        </p:nvSpPr>
        <p:spPr>
          <a:xfrm>
            <a:off x="366079" y="2641425"/>
            <a:ext cx="3624424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/>
              <a:t>Map of Lake Geneva</a:t>
            </a:r>
            <a:endParaRPr sz="1000" dirty="0"/>
          </a:p>
        </p:txBody>
      </p:sp>
      <p:sp>
        <p:nvSpPr>
          <p:cNvPr id="94" name="Google Shape;94;p15"/>
          <p:cNvSpPr txBox="1"/>
          <p:nvPr/>
        </p:nvSpPr>
        <p:spPr>
          <a:xfrm>
            <a:off x="5130235" y="4839601"/>
            <a:ext cx="3825592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 smtClean="0"/>
              <a:t>Submersible pad </a:t>
            </a:r>
            <a:r>
              <a:rPr lang="fr" sz="1000" dirty="0"/>
              <a:t>distributed to divers</a:t>
            </a:r>
            <a:endParaRPr sz="1000" dirty="0"/>
          </a:p>
        </p:txBody>
      </p:sp>
      <p:sp>
        <p:nvSpPr>
          <p:cNvPr id="14" name="Google Shape;90;p15"/>
          <p:cNvSpPr txBox="1"/>
          <p:nvPr/>
        </p:nvSpPr>
        <p:spPr>
          <a:xfrm>
            <a:off x="4729427" y="1124598"/>
            <a:ext cx="42264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/>
              <a:t>3 </a:t>
            </a:r>
            <a:r>
              <a:rPr lang="fr" sz="1200" b="1" dirty="0" smtClean="0"/>
              <a:t>diving </a:t>
            </a:r>
            <a:r>
              <a:rPr lang="fr" sz="1200" b="1" dirty="0" smtClean="0">
                <a:solidFill>
                  <a:srgbClr val="0070C0"/>
                </a:solidFill>
              </a:rPr>
              <a:t>spots</a:t>
            </a:r>
            <a:r>
              <a:rPr lang="fr" sz="1200" b="1" dirty="0" smtClean="0"/>
              <a:t> for participative science monitoring (France and Switzerland) </a:t>
            </a: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/>
              <a:t>1 </a:t>
            </a:r>
            <a:r>
              <a:rPr lang="fr" sz="1200" b="1" dirty="0" smtClean="0">
                <a:solidFill>
                  <a:srgbClr val="FF0000"/>
                </a:solidFill>
              </a:rPr>
              <a:t>reference </a:t>
            </a:r>
            <a:r>
              <a:rPr lang="fr" sz="1200" b="1" dirty="0">
                <a:solidFill>
                  <a:srgbClr val="FF0000"/>
                </a:solidFill>
              </a:rPr>
              <a:t>site </a:t>
            </a:r>
            <a:r>
              <a:rPr lang="fr" sz="1200" b="1" dirty="0" smtClean="0"/>
              <a:t>for scientific divers (Saint-Disdille, Thonon-les-Bains, </a:t>
            </a:r>
            <a:r>
              <a:rPr lang="fr" sz="1200" b="1" dirty="0"/>
              <a:t>France) </a:t>
            </a:r>
            <a:endParaRPr sz="1200" b="1" dirty="0"/>
          </a:p>
        </p:txBody>
      </p:sp>
      <p:sp>
        <p:nvSpPr>
          <p:cNvPr id="2" name="Accolade fermante 1"/>
          <p:cNvSpPr/>
          <p:nvPr/>
        </p:nvSpPr>
        <p:spPr>
          <a:xfrm>
            <a:off x="4187687" y="831250"/>
            <a:ext cx="344556" cy="187932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/>
          <p:cNvSpPr/>
          <p:nvPr/>
        </p:nvSpPr>
        <p:spPr>
          <a:xfrm rot="10800000">
            <a:off x="4521854" y="2960272"/>
            <a:ext cx="344556" cy="187932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oogle Shape;91;p15"/>
          <p:cNvSpPr txBox="1"/>
          <p:nvPr/>
        </p:nvSpPr>
        <p:spPr>
          <a:xfrm>
            <a:off x="1366742" y="4787842"/>
            <a:ext cx="32721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 dirty="0" smtClean="0">
                <a:solidFill>
                  <a:srgbClr val="C00000"/>
                </a:solidFill>
              </a:rPr>
              <a:t>+ Design of a dedicated “shrimp sampler”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l="44926" t="4720" r="28704" b="22721"/>
          <a:stretch/>
        </p:blipFill>
        <p:spPr>
          <a:xfrm>
            <a:off x="0" y="3028122"/>
            <a:ext cx="1366742" cy="21153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16464" y="1770913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66077" y="878027"/>
            <a:ext cx="147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SWITZERLAND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51"/>
    </mc:Choice>
    <mc:Fallback xmlns="">
      <p:transition spd="slow" advTm="5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/>
        </p:nvSpPr>
        <p:spPr>
          <a:xfrm>
            <a:off x="221700" y="88675"/>
            <a:ext cx="507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Context</a:t>
            </a:r>
            <a:endParaRPr b="1"/>
          </a:p>
        </p:txBody>
      </p:sp>
      <p:sp>
        <p:nvSpPr>
          <p:cNvPr id="100" name="Google Shape;100;p16"/>
          <p:cNvSpPr/>
          <p:nvPr/>
        </p:nvSpPr>
        <p:spPr>
          <a:xfrm>
            <a:off x="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999999"/>
                </a:solidFill>
              </a:rPr>
              <a:t>Scientific Context</a:t>
            </a:r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236100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smtClean="0">
                <a:solidFill>
                  <a:srgbClr val="999999"/>
                </a:solidFill>
              </a:rPr>
              <a:t>Observation &amp; Sampling</a:t>
            </a:r>
            <a:endParaRPr dirty="0"/>
          </a:p>
        </p:txBody>
      </p:sp>
      <p:sp>
        <p:nvSpPr>
          <p:cNvPr id="102" name="Google Shape;102;p16"/>
          <p:cNvSpPr/>
          <p:nvPr/>
        </p:nvSpPr>
        <p:spPr>
          <a:xfrm>
            <a:off x="7083000" y="-11075"/>
            <a:ext cx="20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smtClean="0">
                <a:solidFill>
                  <a:srgbClr val="999999"/>
                </a:solidFill>
              </a:rPr>
              <a:t>Take home message</a:t>
            </a:r>
            <a:endParaRPr dirty="0"/>
          </a:p>
        </p:txBody>
      </p:sp>
      <p:sp>
        <p:nvSpPr>
          <p:cNvPr id="103" name="Google Shape;103;p16"/>
          <p:cNvSpPr/>
          <p:nvPr/>
        </p:nvSpPr>
        <p:spPr>
          <a:xfrm>
            <a:off x="4709750" y="-11075"/>
            <a:ext cx="2361000" cy="576300"/>
          </a:xfrm>
          <a:prstGeom prst="rect">
            <a:avLst/>
          </a:prstGeom>
          <a:solidFill>
            <a:srgbClr val="DD7E6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accent6"/>
                </a:solidFill>
              </a:rPr>
              <a:t>Results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-1" y="2675564"/>
            <a:ext cx="266759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rgbClr val="FF0000"/>
                </a:solidFill>
              </a:rPr>
              <a:t>P</a:t>
            </a:r>
            <a:r>
              <a:rPr lang="fr" sz="1200" b="1" dirty="0"/>
              <a:t>reference for cold </a:t>
            </a:r>
            <a:r>
              <a:rPr lang="fr" sz="1200" b="1" dirty="0" smtClean="0"/>
              <a:t>temperature ?</a:t>
            </a:r>
            <a:endParaRPr sz="1200" b="1" dirty="0"/>
          </a:p>
        </p:txBody>
      </p:sp>
      <p:sp>
        <p:nvSpPr>
          <p:cNvPr id="109" name="Google Shape;109;p16"/>
          <p:cNvSpPr txBox="1"/>
          <p:nvPr/>
        </p:nvSpPr>
        <p:spPr>
          <a:xfrm>
            <a:off x="0" y="2016463"/>
            <a:ext cx="252730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rgbClr val="FF0000"/>
                </a:solidFill>
              </a:rPr>
              <a:t>L</a:t>
            </a:r>
            <a:r>
              <a:rPr lang="fr" sz="1200" b="1" dirty="0"/>
              <a:t>ack of predator </a:t>
            </a:r>
            <a:r>
              <a:rPr lang="fr" sz="1200" b="1" dirty="0" smtClean="0"/>
              <a:t>during winter !  </a:t>
            </a:r>
            <a:endParaRPr sz="1200" b="1" dirty="0"/>
          </a:p>
        </p:txBody>
      </p:sp>
      <p:sp>
        <p:nvSpPr>
          <p:cNvPr id="110" name="Google Shape;110;p16"/>
          <p:cNvSpPr txBox="1"/>
          <p:nvPr/>
        </p:nvSpPr>
        <p:spPr>
          <a:xfrm>
            <a:off x="6463907" y="1726665"/>
            <a:ext cx="273972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rgbClr val="FF0000"/>
                </a:solidFill>
              </a:rPr>
              <a:t>P</a:t>
            </a:r>
            <a:r>
              <a:rPr lang="fr" sz="1200" b="1" dirty="0"/>
              <a:t>reference for </a:t>
            </a:r>
            <a:r>
              <a:rPr lang="fr" sz="1200" b="1" dirty="0" smtClean="0"/>
              <a:t>« safe » habitats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 smtClean="0"/>
              <a:t>(rocks, tubes, wrecks)</a:t>
            </a:r>
            <a:endParaRPr sz="1200" b="1" dirty="0"/>
          </a:p>
        </p:txBody>
      </p:sp>
      <p:sp>
        <p:nvSpPr>
          <p:cNvPr id="111" name="Google Shape;111;p16"/>
          <p:cNvSpPr txBox="1"/>
          <p:nvPr/>
        </p:nvSpPr>
        <p:spPr>
          <a:xfrm>
            <a:off x="6783000" y="975820"/>
            <a:ext cx="2361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rgbClr val="FF0000"/>
                </a:solidFill>
              </a:rPr>
              <a:t>S</a:t>
            </a:r>
            <a:r>
              <a:rPr lang="fr" sz="1200" b="1" dirty="0"/>
              <a:t>patial variation of habitat between Winter and Summer</a:t>
            </a:r>
            <a:endParaRPr b="1" dirty="0"/>
          </a:p>
        </p:txBody>
      </p:sp>
      <p:sp>
        <p:nvSpPr>
          <p:cNvPr id="113" name="Google Shape;113;p16"/>
          <p:cNvSpPr txBox="1"/>
          <p:nvPr/>
        </p:nvSpPr>
        <p:spPr>
          <a:xfrm>
            <a:off x="1" y="3334664"/>
            <a:ext cx="2895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rgbClr val="FF0000"/>
                </a:solidFill>
              </a:rPr>
              <a:t>S</a:t>
            </a:r>
            <a:r>
              <a:rPr lang="fr" sz="1200" b="1" dirty="0" smtClean="0"/>
              <a:t>easonality </a:t>
            </a:r>
            <a:r>
              <a:rPr lang="fr" sz="1200" b="1" dirty="0"/>
              <a:t>between the </a:t>
            </a:r>
            <a:r>
              <a:rPr lang="fr" sz="1200" b="1" dirty="0" smtClean="0"/>
              <a:t>% </a:t>
            </a:r>
            <a:r>
              <a:rPr lang="fr" sz="1200" b="1" dirty="0"/>
              <a:t>of adults </a:t>
            </a:r>
            <a:r>
              <a:rPr lang="fr" sz="1200" b="1" dirty="0" smtClean="0"/>
              <a:t>vs </a:t>
            </a:r>
            <a:r>
              <a:rPr lang="fr" sz="1200" b="1" dirty="0"/>
              <a:t>juveniles</a:t>
            </a:r>
            <a:endParaRPr sz="1200" b="1" dirty="0"/>
          </a:p>
        </p:txBody>
      </p:sp>
      <p:sp>
        <p:nvSpPr>
          <p:cNvPr id="18" name="Google Shape;110;p16"/>
          <p:cNvSpPr txBox="1"/>
          <p:nvPr/>
        </p:nvSpPr>
        <p:spPr>
          <a:xfrm>
            <a:off x="0" y="1172697"/>
            <a:ext cx="31516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 smtClean="0">
                <a:solidFill>
                  <a:srgbClr val="FF0000"/>
                </a:solidFill>
              </a:rPr>
              <a:t>S</a:t>
            </a:r>
            <a:r>
              <a:rPr lang="fr" sz="1200" b="1" dirty="0" smtClean="0"/>
              <a:t>warms in the water column only during winter</a:t>
            </a:r>
            <a:endParaRPr sz="1200" b="1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61531"/>
              </p:ext>
            </p:extLst>
          </p:nvPr>
        </p:nvGraphicFramePr>
        <p:xfrm>
          <a:off x="3011760" y="2955235"/>
          <a:ext cx="3392490" cy="2201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SPW 12.0 Graph" r:id="rId6" imgW="6330516" imgH="4108602" progId="SigmaPlotGraphicObject.11">
                  <p:embed/>
                </p:oleObj>
              </mc:Choice>
              <mc:Fallback>
                <p:oleObj name="SPW 12.0 Graph" r:id="rId6" imgW="6330516" imgH="4108602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11760" y="2955235"/>
                        <a:ext cx="3392490" cy="2201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5763" y="617154"/>
            <a:ext cx="2968487" cy="22861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907" y="2405716"/>
            <a:ext cx="2709182" cy="27510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51"/>
    </mc:Choice>
    <mc:Fallback xmlns="">
      <p:transition spd="slow" advTm="8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/>
        </p:nvSpPr>
        <p:spPr>
          <a:xfrm>
            <a:off x="221700" y="88675"/>
            <a:ext cx="507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Context</a:t>
            </a:r>
            <a:endParaRPr b="1"/>
          </a:p>
        </p:txBody>
      </p:sp>
      <p:sp>
        <p:nvSpPr>
          <p:cNvPr id="119" name="Google Shape;119;p17"/>
          <p:cNvSpPr/>
          <p:nvPr/>
        </p:nvSpPr>
        <p:spPr>
          <a:xfrm>
            <a:off x="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999999"/>
                </a:solidFill>
              </a:rPr>
              <a:t>Scientific Context</a:t>
            </a: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236100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smtClean="0">
                <a:solidFill>
                  <a:srgbClr val="999999"/>
                </a:solidFill>
              </a:rPr>
              <a:t>Observation &amp; Sampling</a:t>
            </a:r>
            <a:endParaRPr dirty="0"/>
          </a:p>
        </p:txBody>
      </p:sp>
      <p:sp>
        <p:nvSpPr>
          <p:cNvPr id="121" name="Google Shape;121;p17"/>
          <p:cNvSpPr/>
          <p:nvPr/>
        </p:nvSpPr>
        <p:spPr>
          <a:xfrm>
            <a:off x="7083000" y="-11075"/>
            <a:ext cx="2061000" cy="576300"/>
          </a:xfrm>
          <a:prstGeom prst="rect">
            <a:avLst/>
          </a:prstGeom>
          <a:solidFill>
            <a:srgbClr val="DD7E6B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 smtClean="0">
                <a:solidFill>
                  <a:schemeClr val="accent6"/>
                </a:solidFill>
              </a:rPr>
              <a:t>Take Home message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4723200" y="-11075"/>
            <a:ext cx="2361000" cy="57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999999"/>
                </a:solidFill>
              </a:rPr>
              <a:t>Results</a:t>
            </a:r>
            <a:endParaRPr/>
          </a:p>
        </p:txBody>
      </p:sp>
      <p:sp>
        <p:nvSpPr>
          <p:cNvPr id="124" name="Google Shape;124;p17"/>
          <p:cNvSpPr txBox="1"/>
          <p:nvPr/>
        </p:nvSpPr>
        <p:spPr>
          <a:xfrm>
            <a:off x="3770244" y="1149508"/>
            <a:ext cx="53737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 smtClean="0"/>
              <a:t>Diving allows </a:t>
            </a:r>
            <a:r>
              <a:rPr lang="fr" sz="1200" b="1" dirty="0"/>
              <a:t>for a </a:t>
            </a:r>
            <a:r>
              <a:rPr lang="fr" sz="1200" b="1" dirty="0" smtClean="0"/>
              <a:t>detailed and unprecedented observation </a:t>
            </a:r>
            <a:r>
              <a:rPr lang="fr" sz="1200" b="1" dirty="0"/>
              <a:t>of the </a:t>
            </a:r>
            <a:r>
              <a:rPr lang="fr" sz="1200" b="1" dirty="0" smtClean="0"/>
              <a:t>ecology of this invasive species in Lake Geneva </a:t>
            </a:r>
            <a:endParaRPr sz="1200" b="1" dirty="0"/>
          </a:p>
        </p:txBody>
      </p:sp>
      <p:sp>
        <p:nvSpPr>
          <p:cNvPr id="126" name="Google Shape;126;p17"/>
          <p:cNvSpPr txBox="1"/>
          <p:nvPr/>
        </p:nvSpPr>
        <p:spPr>
          <a:xfrm>
            <a:off x="3527811" y="2183273"/>
            <a:ext cx="561618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 smtClean="0"/>
              <a:t>This</a:t>
            </a:r>
            <a:r>
              <a:rPr lang="fr" sz="1200" b="1" dirty="0" smtClean="0"/>
              <a:t> strategy could be extended to a larger proportion of recreational divers (who are fond of participative sciences) and by extension to a larger number of diving sites </a:t>
            </a:r>
            <a:endParaRPr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3770244" y="3401703"/>
            <a:ext cx="5373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b="1" dirty="0" smtClean="0">
                <a:solidFill>
                  <a:srgbClr val="FF0000"/>
                </a:solidFill>
              </a:rPr>
              <a:t>In 2021, we will try to assess the role of the shrimp in </a:t>
            </a:r>
            <a:r>
              <a:rPr lang="en-US" sz="1200" b="1" dirty="0">
                <a:solidFill>
                  <a:srgbClr val="FF0000"/>
                </a:solidFill>
              </a:rPr>
              <a:t>the </a:t>
            </a:r>
            <a:r>
              <a:rPr lang="en-US" sz="1200" b="1" dirty="0" smtClean="0">
                <a:solidFill>
                  <a:srgbClr val="FF0000"/>
                </a:solidFill>
              </a:rPr>
              <a:t>lake food </a:t>
            </a:r>
            <a:r>
              <a:rPr lang="en-US" sz="1200" b="1" dirty="0">
                <a:solidFill>
                  <a:srgbClr val="FF0000"/>
                </a:solidFill>
              </a:rPr>
              <a:t>web </a:t>
            </a:r>
            <a:r>
              <a:rPr lang="en-US" sz="1200" b="1" dirty="0" smtClean="0">
                <a:solidFill>
                  <a:srgbClr val="FF0000"/>
                </a:solidFill>
              </a:rPr>
              <a:t>through the analysis of collected animals using </a:t>
            </a:r>
            <a:r>
              <a:rPr lang="en-US" sz="1200" b="1" dirty="0">
                <a:solidFill>
                  <a:srgbClr val="FF0000"/>
                </a:solidFill>
              </a:rPr>
              <a:t>molecular and </a:t>
            </a:r>
            <a:r>
              <a:rPr lang="en-US" sz="1200" b="1" dirty="0" smtClean="0">
                <a:solidFill>
                  <a:srgbClr val="FF0000"/>
                </a:solidFill>
              </a:rPr>
              <a:t>isotopic methods</a:t>
            </a:r>
          </a:p>
          <a:p>
            <a:pPr lvl="0" algn="r"/>
            <a:endParaRPr lang="en-US" sz="1200" b="1" dirty="0" smtClean="0">
              <a:solidFill>
                <a:srgbClr val="FF0000"/>
              </a:solidFill>
            </a:endParaRPr>
          </a:p>
          <a:p>
            <a:pPr lvl="0" algn="r"/>
            <a:endParaRPr lang="en-US" sz="1200" b="1" dirty="0">
              <a:solidFill>
                <a:srgbClr val="FF0000"/>
              </a:solidFill>
            </a:endParaRPr>
          </a:p>
          <a:p>
            <a:pPr lvl="0" algn="r"/>
            <a:endParaRPr lang="en-US" sz="1200" b="1" dirty="0" smtClean="0">
              <a:solidFill>
                <a:srgbClr val="FF0000"/>
              </a:solidFill>
            </a:endParaRPr>
          </a:p>
          <a:p>
            <a:pPr lvl="0" algn="r"/>
            <a:endParaRPr lang="en-US" sz="1200" b="1" dirty="0">
              <a:solidFill>
                <a:srgbClr val="FF0000"/>
              </a:solidFill>
            </a:endParaRPr>
          </a:p>
          <a:p>
            <a:pPr lvl="0" algn="r"/>
            <a:r>
              <a:rPr lang="en-US" sz="1200" b="1" i="1" dirty="0" smtClean="0">
                <a:solidFill>
                  <a:srgbClr val="7030A0"/>
                </a:solidFill>
              </a:rPr>
              <a:t>To be continued…  </a:t>
            </a:r>
            <a:endParaRPr lang="en-US" sz="1200" b="1" i="1" dirty="0">
              <a:solidFill>
                <a:srgbClr val="7030A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1626684"/>
            <a:ext cx="3524640" cy="2643479"/>
          </a:xfrm>
          <a:prstGeom prst="rect">
            <a:avLst/>
          </a:prstGeom>
        </p:spPr>
      </p:pic>
      <p:pic>
        <p:nvPicPr>
          <p:cNvPr id="13" name="Picture 2" descr="Icône vidéo, lecture, mon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00" y="1626684"/>
            <a:ext cx="1050373" cy="10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651" y="4417647"/>
            <a:ext cx="2496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</a:t>
            </a:r>
            <a:r>
              <a:rPr lang="fr-FR" dirty="0" smtClean="0"/>
              <a:t>youtu.be/ASdvzyUiJKI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96"/>
    </mc:Choice>
    <mc:Fallback xmlns="">
      <p:transition spd="slow" advTm="4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393</Words>
  <Application>Microsoft Office PowerPoint</Application>
  <PresentationFormat>Affichage à l'écran (16:9)</PresentationFormat>
  <Paragraphs>69</Paragraphs>
  <Slides>5</Slides>
  <Notes>5</Notes>
  <HiddenSlides>0</HiddenSlides>
  <MMClips>5</MMClips>
  <ScaleCrop>false</ScaleCrop>
  <HeadingPairs>
    <vt:vector size="8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Simple Light</vt:lpstr>
      <vt:lpstr>SPW 12.0 Graph</vt:lpstr>
      <vt:lpstr>Diving monitoring and divers are precious to  follow the invasive shrimp  Hemimysis anomala  in lakes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Diving monitoring and divers are precious to follow  the invasive shrimp Hemimysis anomala in lakes</dc:title>
  <dc:creator>Stephan Jacquet</dc:creator>
  <cp:lastModifiedBy>Stephan Jacquet</cp:lastModifiedBy>
  <cp:revision>41</cp:revision>
  <dcterms:modified xsi:type="dcterms:W3CDTF">2021-04-10T07:59:55Z</dcterms:modified>
</cp:coreProperties>
</file>